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2"/>
  </p:notesMasterIdLst>
  <p:sldIdLst>
    <p:sldId id="352" r:id="rId4"/>
    <p:sldId id="330" r:id="rId5"/>
    <p:sldId id="299" r:id="rId6"/>
    <p:sldId id="353" r:id="rId7"/>
    <p:sldId id="368" r:id="rId8"/>
    <p:sldId id="370" r:id="rId9"/>
    <p:sldId id="355" r:id="rId10"/>
    <p:sldId id="361" r:id="rId11"/>
    <p:sldId id="363" r:id="rId12"/>
    <p:sldId id="364" r:id="rId13"/>
    <p:sldId id="366" r:id="rId14"/>
    <p:sldId id="367" r:id="rId15"/>
    <p:sldId id="365" r:id="rId16"/>
    <p:sldId id="362" r:id="rId17"/>
    <p:sldId id="369" r:id="rId18"/>
    <p:sldId id="357" r:id="rId19"/>
    <p:sldId id="359" r:id="rId20"/>
    <p:sldId id="3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67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51D8330-E771-4350-AECC-9F5BCE08B469}"/>
              </a:ext>
            </a:extLst>
          </p:cNvPr>
          <p:cNvGrpSpPr/>
          <p:nvPr userDrawn="1"/>
        </p:nvGrpSpPr>
        <p:grpSpPr>
          <a:xfrm>
            <a:off x="4079368" y="2057112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9BC9537-D370-4B73-BE04-2487029288D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89FD703-8A1A-4123-93DA-DCB9796279E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13713B-7120-4DB6-9B20-6EAD0FF0844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728E52-C81E-4E0F-AE94-8B5DD8D16BB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7B8875-7B2F-4099-BF43-6AEEFA066AC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DFC375-279E-4884-956E-2358B7CF378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1D1132-8E41-42FD-9265-9196BB6CA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F613B5-35BF-44C8-BEF5-D0FA2E5CFB0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AF57B49-8A83-4949-8F5C-EF028AC6B5A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47170" y="2218668"/>
            <a:ext cx="3678250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CE1E69-8985-4606-9313-59F3633EE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F5FFA75-247A-4C8C-99A7-8FA7026719C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E7EEE-5767-4D24-A28E-7A274AF0833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241B93-F28E-4606-BBD4-AC939342005F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D5FEAD8-CCC8-4927-9D00-F13C672A0888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410C0D4-0751-4396-AC4D-8AA62394539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B7F163A-D0A2-4263-BD43-507FBE27081D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06E010-95BC-405B-A541-6121D952C170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DEF5EB-BA10-4B7D-A44B-0133ED1CF242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A51BDC-88C3-445B-9C4C-1FEB7CAC7E9E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4B3BD2-D148-4C5F-BC4B-7DC5CEAD0464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38DEFB-93C7-4417-B27A-E84ED16848D4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EC7DDB-BF36-4D8E-9784-41D44C809CAD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151709-F242-456E-96D1-B0235A677014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0992-F47F-4217-A43D-619E55FB4C8A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EA578C17-35B1-48E6-B296-61B28F520150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D2F761DF-C8DF-4DE2-906D-05957CBED4C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9A9C4939-7986-450A-BF03-92EC6994DDF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651C2E6A-1A07-41FB-BAFE-59DB09FC6CB0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0158E23C-F3BA-4F44-A0C3-4095E0A3099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A65E39CA-F6F1-47A9-A567-86385EA9C95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3EE5F6-CF51-429D-9AB0-4384D58D7D4D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058873-FEEF-4AE4-A07B-EFD8FB550E55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DA00E9A-7402-448B-B85E-58BD242040AC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44AA3EA-E673-4ED9-A582-47186191FE7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0F52A28-79CD-4100-B2ED-9CB938668D0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79E55A1-D4BA-4358-932E-9597C584F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16C7FB5-2361-4828-BC29-E65F8DBFBE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186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5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A2E1274-C3E3-4B23-81C6-2ADDC2D225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40214" y="354163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EE5FCCE-5336-4B12-AF5E-45A3A142EA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388" y="2357502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78ECB7-1E7B-46FD-B9CE-9B5E8E2909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0214" y="4360841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8">
            <a:extLst>
              <a:ext uri="{FF2B5EF4-FFF2-40B4-BE49-F238E27FC236}">
                <a16:creationId xmlns:a16="http://schemas.microsoft.com/office/drawing/2014/main" id="{97261BDD-8C56-4CFD-A5A6-4A57DD1C6C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940DAF7-024C-562A-0868-B9001DF09BFA}"/>
              </a:ext>
            </a:extLst>
          </p:cNvPr>
          <p:cNvSpPr txBox="1"/>
          <p:nvPr/>
        </p:nvSpPr>
        <p:spPr>
          <a:xfrm>
            <a:off x="2424133" y="2642032"/>
            <a:ext cx="7996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Lending Club Case Study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2C922-62E9-DF93-A78E-3754DA420D0C}"/>
              </a:ext>
            </a:extLst>
          </p:cNvPr>
          <p:cNvSpPr txBox="1"/>
          <p:nvPr/>
        </p:nvSpPr>
        <p:spPr>
          <a:xfrm>
            <a:off x="4766553" y="3642036"/>
            <a:ext cx="705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ko-KR" sz="1800" dirty="0">
                <a:solidFill>
                  <a:schemeClr val="bg1"/>
                </a:solidFill>
                <a:latin typeface="+mj-lt"/>
                <a:cs typeface="Arial" pitchFamily="34" charset="0"/>
              </a:rPr>
              <a:t>Group : Sushma and Subham Bansal</a:t>
            </a:r>
            <a:endParaRPr lang="ko-KR" altLang="en-US" sz="1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3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258802" y="5522953"/>
            <a:ext cx="9177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Loan applicants who fall under grade G -are mostly going to be non-defaulters even when loan amount requested is high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D796C-7A86-BD76-983E-A2B45925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" y="1111170"/>
            <a:ext cx="10471232" cy="40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350380" y="4874770"/>
            <a:ext cx="9240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applicants have annual income between 50K to 150K are more likely to be defaulters when their Loan amount requested is higher than 7K</a:t>
            </a:r>
          </a:p>
          <a:p>
            <a:endParaRPr lang="en-US" sz="1600" dirty="0"/>
          </a:p>
          <a:p>
            <a:r>
              <a:rPr lang="en-US" sz="1600" dirty="0"/>
              <a:t>Also, we can notice that Borrowers whose income in 300K+ are most likely to be non defaulters even though the loan amount requested is higher, adding more value to business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E1CD-EEFB-71DC-CB0A-466817B3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80" y="903310"/>
            <a:ext cx="9645570" cy="39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6" y="5522953"/>
            <a:ext cx="9055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Applicants whose DTI is lower ranging from [0-8.5] and </a:t>
            </a:r>
            <a:r>
              <a:rPr lang="en-US" sz="1600" dirty="0" err="1"/>
              <a:t>thier</a:t>
            </a:r>
            <a:r>
              <a:rPr lang="en-US" sz="1600" dirty="0"/>
              <a:t> annual income is 500K+ are likely to be defaulted.</a:t>
            </a:r>
          </a:p>
          <a:p>
            <a:r>
              <a:rPr lang="en-US" sz="1600" dirty="0"/>
              <a:t>More the annual income but </a:t>
            </a:r>
            <a:r>
              <a:rPr lang="en-US" sz="1600" dirty="0" err="1"/>
              <a:t>thier</a:t>
            </a:r>
            <a:r>
              <a:rPr lang="en-US" sz="1600" dirty="0"/>
              <a:t> DTI ratio is lesser , they are more likely to be defaulters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ADDDA-F53D-CADF-87F2-74BE4F4F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77" y="1035182"/>
            <a:ext cx="9765175" cy="40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asking loan for debt repayment of credit card </a:t>
            </a:r>
            <a:r>
              <a:rPr lang="en-IN" dirty="0" err="1"/>
              <a:t>payemt</a:t>
            </a:r>
            <a:r>
              <a:rPr lang="en-IN" dirty="0"/>
              <a:t> are most likely to get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12732-BA31-6B9E-CA44-E064E77E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157324"/>
            <a:ext cx="9023753" cy="42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157468" y="5522953"/>
            <a:ext cx="8588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Loan applicants who has Mortgage property is tend to be defaulter when higher loan amount is requested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ADFFE-A564-9E99-6EE2-2747D888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2" y="980063"/>
            <a:ext cx="9965802" cy="4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049437" y="5041165"/>
            <a:ext cx="10278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provided housing loan on a higher interest rate(around 15%) are most likely to be charged off. Generally, if interest rates are higher than usual for a particular purpose of loan, its more likely that, applicant will be a defaulter</a:t>
            </a:r>
          </a:p>
          <a:p>
            <a:r>
              <a:rPr lang="en-US" dirty="0"/>
              <a:t>Similar trend observed for debt consolidation as well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5AFAE-489D-1D84-3984-8A56808B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80" y="1259111"/>
            <a:ext cx="9784466" cy="38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E9DAF-DA05-4973-8232-49413D8A9F4C}"/>
              </a:ext>
            </a:extLst>
          </p:cNvPr>
          <p:cNvSpPr txBox="1"/>
          <p:nvPr/>
        </p:nvSpPr>
        <p:spPr>
          <a:xfrm>
            <a:off x="564928" y="2323877"/>
            <a:ext cx="105699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b="1" dirty="0">
                <a:solidFill>
                  <a:schemeClr val="bg1"/>
                </a:solidFill>
                <a:cs typeface="Arial" pitchFamily="34" charset="0"/>
              </a:rPr>
              <a:t>Conclusion on Insight Revealed 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7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Results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725347" y="1444805"/>
            <a:ext cx="107258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Customer who apply for 36 months term most likely to pay in full so we can avoid customer ask for 60 months </a:t>
            </a:r>
          </a:p>
          <a:p>
            <a:r>
              <a:rPr lang="en-US" sz="1600" dirty="0"/>
              <a:t>- Loan applicants who fall under grade G -are mostly going to be non-defaulters even when loan amount requested is high</a:t>
            </a:r>
          </a:p>
          <a:p>
            <a:r>
              <a:rPr lang="en-US" sz="1600" dirty="0"/>
              <a:t>- The applicants have annual income between 50K to 150K are more likely to be defaulters when their Loan amount requested is higher than 7K</a:t>
            </a:r>
          </a:p>
          <a:p>
            <a:r>
              <a:rPr lang="en-US" sz="1600" dirty="0"/>
              <a:t>- Installment, Income and loan amount highly corelated for both the case for including fully charge and charged off </a:t>
            </a:r>
          </a:p>
          <a:p>
            <a:r>
              <a:rPr lang="en-US" sz="1600" dirty="0"/>
              <a:t>- Also, we can notice that Borrowers whose income in 300K+ are most likely to be non defaulters even though the loan amount requested is higher, adding more value to business</a:t>
            </a:r>
          </a:p>
          <a:p>
            <a:r>
              <a:rPr lang="en-US" sz="1600" dirty="0"/>
              <a:t>- Applicants whose DTI is lower ranging from [0-8.5] and their annual income is 500K+ are likely to be defaulted.</a:t>
            </a:r>
          </a:p>
          <a:p>
            <a:r>
              <a:rPr lang="en-US" sz="1600" dirty="0"/>
              <a:t>- More the annual income but their DTI ratio is lesser , they are more likely to be defaulters</a:t>
            </a:r>
          </a:p>
          <a:p>
            <a:r>
              <a:rPr lang="en-US" sz="1600" dirty="0"/>
              <a:t>- Customer asking loan for debt repayment of credit card payment are most likely to get default</a:t>
            </a:r>
          </a:p>
          <a:p>
            <a:r>
              <a:rPr lang="en-US" sz="1600" dirty="0"/>
              <a:t>- Loan applicants who has Mortgage property is tend to be defaulter when higher loan amount is requested </a:t>
            </a:r>
          </a:p>
          <a:p>
            <a:r>
              <a:rPr lang="en-US" sz="1600" dirty="0"/>
              <a:t>- Customer provided housing loan on a higher interest rate(around 15%) are most likely to be charged off. Generally, if interest rates are higher than usual for a particular purpose of loan, its more likely that, applicant will be a defaulter</a:t>
            </a:r>
          </a:p>
          <a:p>
            <a:r>
              <a:rPr lang="en-US" sz="1600" dirty="0"/>
              <a:t>Similar trend observed for debt consolidation as well</a:t>
            </a:r>
          </a:p>
          <a:p>
            <a:r>
              <a:rPr lang="en-US" sz="1600" dirty="0"/>
              <a:t>- Interest rates grows linearly with grade from A to G.</a:t>
            </a:r>
          </a:p>
        </p:txBody>
      </p:sp>
    </p:spTree>
    <p:extLst>
      <p:ext uri="{BB962C8B-B14F-4D97-AF65-F5344CB8AC3E}">
        <p14:creationId xmlns:p14="http://schemas.microsoft.com/office/powerpoint/2010/main" val="3554046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7AA827-7151-4C97-B1C9-512E1B9DF56D}"/>
              </a:ext>
            </a:extLst>
          </p:cNvPr>
          <p:cNvGrpSpPr/>
          <p:nvPr/>
        </p:nvGrpSpPr>
        <p:grpSpPr>
          <a:xfrm>
            <a:off x="6348549" y="2815673"/>
            <a:ext cx="4972593" cy="1272821"/>
            <a:chOff x="1" y="4760655"/>
            <a:chExt cx="4972593" cy="1272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760655"/>
              <a:ext cx="49725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Thank You…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51" y="5653820"/>
              <a:ext cx="497253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94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725347" y="1444805"/>
            <a:ext cx="107258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Apply risk analytics in banking and financial services on data that institution has collected tracked as history of loans.</a:t>
            </a:r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Main objective to prevent or define the parameters by which out client can identity a risky customer who most likely to defaults in repayment of loan such that can avoid lending money in order to save money and mitigate credit risk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We as a data analyst expected here to identify the main driving variables using which can identify a defaulter matric form raw data after applying EDA</a:t>
            </a:r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To learn and understand how data is used to minimise the risk of losing money while lending to customers for financial  system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0" y="22492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Strategy Followed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3111D7-1543-4339-84CE-C414CF1F972E}"/>
              </a:ext>
            </a:extLst>
          </p:cNvPr>
          <p:cNvGrpSpPr/>
          <p:nvPr/>
        </p:nvGrpSpPr>
        <p:grpSpPr>
          <a:xfrm>
            <a:off x="4455232" y="1705329"/>
            <a:ext cx="3281534" cy="987820"/>
            <a:chOff x="4871865" y="1777141"/>
            <a:chExt cx="3630109" cy="9878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B5FAD6-B2A1-44FB-84A4-0C65EAE6649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Check distributions and frequencies of various numerical and categorical variables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- Create derived variables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938B59-CD0F-4060-90DB-76392FE323B0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Univariate Analysis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그룹 2">
            <a:extLst>
              <a:ext uri="{FF2B5EF4-FFF2-40B4-BE49-F238E27FC236}">
                <a16:creationId xmlns:a16="http://schemas.microsoft.com/office/drawing/2014/main" id="{1857EBEE-372B-4F91-BAB9-DBBD001688DE}"/>
              </a:ext>
            </a:extLst>
          </p:cNvPr>
          <p:cNvGrpSpPr/>
          <p:nvPr/>
        </p:nvGrpSpPr>
        <p:grpSpPr>
          <a:xfrm>
            <a:off x="822207" y="1705329"/>
            <a:ext cx="3281533" cy="1167348"/>
            <a:chOff x="822207" y="1777142"/>
            <a:chExt cx="3630108" cy="1167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E2681-457A-4610-B246-928B66723E1C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Clean Data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32A2F9-3EF9-44B9-BF83-23E2DEDB905D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Drop columns with null values, all random values or single category value  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- Convert values to proper int, float, date representations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그룹 3">
            <a:extLst>
              <a:ext uri="{FF2B5EF4-FFF2-40B4-BE49-F238E27FC236}">
                <a16:creationId xmlns:a16="http://schemas.microsoft.com/office/drawing/2014/main" id="{0E0C7D16-FFC8-486A-A13C-714E7B7189CF}"/>
              </a:ext>
            </a:extLst>
          </p:cNvPr>
          <p:cNvGrpSpPr/>
          <p:nvPr/>
        </p:nvGrpSpPr>
        <p:grpSpPr>
          <a:xfrm>
            <a:off x="8088259" y="1705329"/>
            <a:ext cx="3281534" cy="987820"/>
            <a:chOff x="4871865" y="1777141"/>
            <a:chExt cx="3630109" cy="9878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C413C4-40DC-4516-882D-B05E6AB01D0C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Analyze variables against segments of other variables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- Create derived variables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F35BF6-7D4E-4E77-A808-78592A83308C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Segmented Univariate Analysis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2">
            <a:extLst>
              <a:ext uri="{FF2B5EF4-FFF2-40B4-BE49-F238E27FC236}">
                <a16:creationId xmlns:a16="http://schemas.microsoft.com/office/drawing/2014/main" id="{70931374-5116-DB12-CE47-363C6B8008D9}"/>
              </a:ext>
            </a:extLst>
          </p:cNvPr>
          <p:cNvGrpSpPr/>
          <p:nvPr/>
        </p:nvGrpSpPr>
        <p:grpSpPr>
          <a:xfrm>
            <a:off x="827489" y="3273699"/>
            <a:ext cx="3281533" cy="982682"/>
            <a:chOff x="822207" y="1777142"/>
            <a:chExt cx="3630108" cy="9826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4ED82C-6192-32FA-61DA-96429BD1FC0B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Bi-Variate Analysis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365F8-B59C-BBD4-44EF-1C7CE38B9BF8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 Do correlation analysis Check how two variables affect each other or a third variable -- Analyze joint distributions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3">
            <a:extLst>
              <a:ext uri="{FF2B5EF4-FFF2-40B4-BE49-F238E27FC236}">
                <a16:creationId xmlns:a16="http://schemas.microsoft.com/office/drawing/2014/main" id="{4BACA83D-ED1F-A47A-6C47-D67F59FC2892}"/>
              </a:ext>
            </a:extLst>
          </p:cNvPr>
          <p:cNvGrpSpPr/>
          <p:nvPr/>
        </p:nvGrpSpPr>
        <p:grpSpPr>
          <a:xfrm>
            <a:off x="4455232" y="3268561"/>
            <a:ext cx="3281534" cy="803154"/>
            <a:chOff x="4871865" y="1777141"/>
            <a:chExt cx="3630109" cy="8031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89829B-DCED-B573-F6D4-AEA40D6B3A88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Plot the graph and analysis to get the hidden insight of the data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84EF7-1A7B-2808-7AA1-91775CE550C2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Graph Plot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3">
            <a:extLst>
              <a:ext uri="{FF2B5EF4-FFF2-40B4-BE49-F238E27FC236}">
                <a16:creationId xmlns:a16="http://schemas.microsoft.com/office/drawing/2014/main" id="{A9E075BB-D29F-992C-C9A9-C46B169805F7}"/>
              </a:ext>
            </a:extLst>
          </p:cNvPr>
          <p:cNvGrpSpPr/>
          <p:nvPr/>
        </p:nvGrpSpPr>
        <p:grpSpPr>
          <a:xfrm>
            <a:off x="8082975" y="3268561"/>
            <a:ext cx="3281534" cy="618488"/>
            <a:chOff x="4871865" y="1777141"/>
            <a:chExt cx="3630109" cy="6184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A1567A-C178-6559-D769-6C4F9338FE0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Publish insights and observations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131ED1-7179-9BCA-416F-05B768CF81CC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Publish Insights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Analysis: univariant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046B0-1048-87F2-B79C-44C64D64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3" y="1286692"/>
            <a:ext cx="10073685" cy="3758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203AB-D1FC-F084-9B2C-28C903394680}"/>
              </a:ext>
            </a:extLst>
          </p:cNvPr>
          <p:cNvSpPr txBox="1"/>
          <p:nvPr/>
        </p:nvSpPr>
        <p:spPr>
          <a:xfrm>
            <a:off x="1050310" y="5521957"/>
            <a:ext cx="9008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Loan applicants who fall under grade G -are mostly going to be non-defaulters even when loan amount requested is high</a:t>
            </a:r>
          </a:p>
        </p:txBody>
      </p:sp>
    </p:spTree>
    <p:extLst>
      <p:ext uri="{BB962C8B-B14F-4D97-AF65-F5344CB8AC3E}">
        <p14:creationId xmlns:p14="http://schemas.microsoft.com/office/powerpoint/2010/main" val="254582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Analysis: Bivariant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3C2F174-487F-7F9B-BC84-342FAD06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1063625"/>
            <a:ext cx="5916067" cy="458862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BDF5646-B7E4-A1BB-0C65-35101DD8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70" y="1094136"/>
            <a:ext cx="6163716" cy="4650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892E5-2328-3815-529C-10EB128AE0BA}"/>
              </a:ext>
            </a:extLst>
          </p:cNvPr>
          <p:cNvSpPr txBox="1"/>
          <p:nvPr/>
        </p:nvSpPr>
        <p:spPr>
          <a:xfrm>
            <a:off x="763929" y="6108103"/>
            <a:ext cx="10965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Installment, Income and loan amount highly corelated for both the case for including fully charge and charged off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52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Analysis: Bivariant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2AB69-7916-32F3-1127-5CE02C3B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193231"/>
            <a:ext cx="10616034" cy="3812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0FC1A3-15DB-E0F3-DE7D-5BBAAB031EE2}"/>
              </a:ext>
            </a:extLst>
          </p:cNvPr>
          <p:cNvSpPr txBox="1"/>
          <p:nvPr/>
        </p:nvSpPr>
        <p:spPr>
          <a:xfrm>
            <a:off x="1258802" y="5664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Interest rates grows linearly with grade from A to G. </a:t>
            </a:r>
          </a:p>
        </p:txBody>
      </p:sp>
    </p:spTree>
    <p:extLst>
      <p:ext uri="{BB962C8B-B14F-4D97-AF65-F5344CB8AC3E}">
        <p14:creationId xmlns:p14="http://schemas.microsoft.com/office/powerpoint/2010/main" val="97588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Analysis: Loan Types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308113" y="5847043"/>
            <a:ext cx="9031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Debt consolidation have a high diff in ratio to be fully charge and charged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A283-E790-D54F-7EC8-C9495093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08" y="1658022"/>
            <a:ext cx="5528492" cy="3534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90649D-0018-0783-2F5E-FF735E09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843" y="1880295"/>
            <a:ext cx="5918522" cy="3216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34C303-800C-346E-4461-D062F566838C}"/>
              </a:ext>
            </a:extLst>
          </p:cNvPr>
          <p:cNvSpPr txBox="1"/>
          <p:nvPr/>
        </p:nvSpPr>
        <p:spPr>
          <a:xfrm>
            <a:off x="3048000" y="3245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Analysis: Bivariant</a:t>
            </a:r>
          </a:p>
        </p:txBody>
      </p:sp>
    </p:spTree>
    <p:extLst>
      <p:ext uri="{BB962C8B-B14F-4D97-AF65-F5344CB8AC3E}">
        <p14:creationId xmlns:p14="http://schemas.microsoft.com/office/powerpoint/2010/main" val="46973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u="sng" dirty="0"/>
              <a:t>Analysis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833377" y="5179893"/>
            <a:ext cx="10668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who apply for 36 months term most likely to pay in full so we can avoid customer ask for 60 </a:t>
            </a:r>
            <a:r>
              <a:rPr lang="en-US" sz="1600" dirty="0"/>
              <a:t>months Also observe most of the customer apply for loan in last month of year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37F7-F72F-388F-C1D2-94352E0B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77" y="1423687"/>
            <a:ext cx="5235617" cy="315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D8302-964F-2905-5DE9-E3ED9E12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36" y="1398609"/>
            <a:ext cx="5833641" cy="31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7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2800" dirty="0"/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E261D-5041-411B-B849-4145DE0844CA}"/>
              </a:ext>
            </a:extLst>
          </p:cNvPr>
          <p:cNvSpPr txBox="1"/>
          <p:nvPr/>
        </p:nvSpPr>
        <p:spPr>
          <a:xfrm>
            <a:off x="1258802" y="2045083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511214-0F2F-AAA3-BD88-7D6B805275EE}"/>
              </a:ext>
            </a:extLst>
          </p:cNvPr>
          <p:cNvSpPr txBox="1"/>
          <p:nvPr/>
        </p:nvSpPr>
        <p:spPr>
          <a:xfrm>
            <a:off x="1442977" y="5522953"/>
            <a:ext cx="83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Debt_consolidation</a:t>
            </a:r>
            <a:r>
              <a:rPr lang="en-IN" dirty="0"/>
              <a:t> and credit card is the top purpose of the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2B7E-721B-B49E-590A-A3E3F96C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03" y="1255123"/>
            <a:ext cx="8992510" cy="37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7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863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subham Bansal</cp:lastModifiedBy>
  <cp:revision>86</cp:revision>
  <dcterms:created xsi:type="dcterms:W3CDTF">2020-01-20T05:08:25Z</dcterms:created>
  <dcterms:modified xsi:type="dcterms:W3CDTF">2022-07-06T16:38:28Z</dcterms:modified>
</cp:coreProperties>
</file>